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6858000" cx="12192000"/>
  <p:notesSz cx="6858000" cy="9144000"/>
  <p:embeddedFontLst>
    <p:embeddedFont>
      <p:font typeface="Nunito Sans ExtraLight"/>
      <p:regular r:id="rId23"/>
      <p:bold r:id="rId24"/>
      <p:italic r:id="rId25"/>
      <p:boldItalic r:id="rId26"/>
    </p:embeddedFont>
    <p:embeddedFont>
      <p:font typeface="Nunito Sans Light"/>
      <p:regular r:id="rId27"/>
      <p:bold r:id="rId28"/>
      <p:italic r:id="rId29"/>
      <p:boldItalic r:id="rId30"/>
    </p:embeddedFont>
    <p:embeddedFont>
      <p:font typeface="Oswald"/>
      <p:regular r:id="rId31"/>
      <p:bold r:id="rId32"/>
    </p:embeddedFont>
    <p:embeddedFont>
      <p:font typeface="Nunito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C75F24-15E9-4CD4-8AE6-16DFB2675350}">
  <a:tblStyle styleId="{1BC75F24-15E9-4CD4-8AE6-16DFB26753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NunitoSansExtraLight-bold.fntdata"/><Relationship Id="rId23" Type="http://schemas.openxmlformats.org/officeDocument/2006/relationships/font" Target="fonts/NunitoSansExtra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SansExtraLight-boldItalic.fntdata"/><Relationship Id="rId25" Type="http://schemas.openxmlformats.org/officeDocument/2006/relationships/font" Target="fonts/NunitoSansExtraLight-italic.fntdata"/><Relationship Id="rId28" Type="http://schemas.openxmlformats.org/officeDocument/2006/relationships/font" Target="fonts/NunitoSansLight-bold.fntdata"/><Relationship Id="rId27" Type="http://schemas.openxmlformats.org/officeDocument/2006/relationships/font" Target="fonts/NunitoSansLigh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SansLigh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swald-regular.fntdata"/><Relationship Id="rId30" Type="http://schemas.openxmlformats.org/officeDocument/2006/relationships/font" Target="fonts/NunitoSansLight-boldItalic.fntdata"/><Relationship Id="rId11" Type="http://schemas.openxmlformats.org/officeDocument/2006/relationships/slide" Target="slides/slide5.xml"/><Relationship Id="rId33" Type="http://schemas.openxmlformats.org/officeDocument/2006/relationships/font" Target="fonts/NunitoSans-regular.fntdata"/><Relationship Id="rId10" Type="http://schemas.openxmlformats.org/officeDocument/2006/relationships/slide" Target="slides/slide4.xml"/><Relationship Id="rId32" Type="http://schemas.openxmlformats.org/officeDocument/2006/relationships/font" Target="fonts/Oswald-bold.fntdata"/><Relationship Id="rId13" Type="http://schemas.openxmlformats.org/officeDocument/2006/relationships/slide" Target="slides/slide7.xml"/><Relationship Id="rId35" Type="http://schemas.openxmlformats.org/officeDocument/2006/relationships/font" Target="fonts/NunitoSans-italic.fntdata"/><Relationship Id="rId12" Type="http://schemas.openxmlformats.org/officeDocument/2006/relationships/slide" Target="slides/slide6.xml"/><Relationship Id="rId34" Type="http://schemas.openxmlformats.org/officeDocument/2006/relationships/font" Target="fonts/Nunito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NunitoSa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cdb81cab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" name="Google Shape;30;gcdb81cab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7f96d0df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7f96d0df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79aa3bba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79aa3bba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7f96d0df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7f96d0df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23f74517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23f74517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db81cabd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db81cabd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2df8dc69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2df8dc69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2df8dc69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2df8dc69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d524010f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d524010f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72ec0716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72ec0716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62a7bb91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62a7bb91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31d2c07a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31d2c07a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31d2c07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31d2c07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8db42b490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8db42b490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63822d611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63822d61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db81cabd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db81cabd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XN 타이틀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600" y="129167"/>
            <a:ext cx="11360700" cy="21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6400"/>
              <a:buNone/>
              <a:defRPr b="1" sz="6400">
                <a:solidFill>
                  <a:srgbClr val="A2C4C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6400"/>
              <a:buNone/>
              <a:defRPr sz="6400">
                <a:solidFill>
                  <a:srgbClr val="A2C4C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6400"/>
              <a:buNone/>
              <a:defRPr sz="6400">
                <a:solidFill>
                  <a:srgbClr val="A2C4C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6400"/>
              <a:buNone/>
              <a:defRPr sz="6400">
                <a:solidFill>
                  <a:srgbClr val="A2C4C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6400"/>
              <a:buNone/>
              <a:defRPr sz="6400">
                <a:solidFill>
                  <a:srgbClr val="A2C4C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6400"/>
              <a:buNone/>
              <a:defRPr sz="6400">
                <a:solidFill>
                  <a:srgbClr val="A2C4C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6400"/>
              <a:buNone/>
              <a:defRPr sz="6400">
                <a:solidFill>
                  <a:srgbClr val="A2C4C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6400"/>
              <a:buNone/>
              <a:defRPr sz="6400">
                <a:solidFill>
                  <a:srgbClr val="A2C4C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6400"/>
              <a:buNone/>
              <a:defRPr sz="6400">
                <a:solidFill>
                  <a:srgbClr val="A2C4C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600" y="2357233"/>
            <a:ext cx="11360700" cy="161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200"/>
              <a:buFont typeface="Nunito Sans ExtraLight"/>
              <a:buNone/>
              <a:defRPr sz="3200">
                <a:solidFill>
                  <a:srgbClr val="999999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200"/>
              <a:buFont typeface="Nunito Sans ExtraLight"/>
              <a:buNone/>
              <a:defRPr sz="3200">
                <a:solidFill>
                  <a:srgbClr val="999999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200"/>
              <a:buFont typeface="Nunito Sans ExtraLight"/>
              <a:buNone/>
              <a:defRPr sz="3200">
                <a:solidFill>
                  <a:srgbClr val="999999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200"/>
              <a:buFont typeface="Nunito Sans ExtraLight"/>
              <a:buNone/>
              <a:defRPr sz="3200">
                <a:solidFill>
                  <a:srgbClr val="999999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200"/>
              <a:buFont typeface="Nunito Sans ExtraLight"/>
              <a:buNone/>
              <a:defRPr sz="3200">
                <a:solidFill>
                  <a:srgbClr val="999999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200"/>
              <a:buFont typeface="Nunito Sans ExtraLight"/>
              <a:buNone/>
              <a:defRPr sz="3200">
                <a:solidFill>
                  <a:srgbClr val="999999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200"/>
              <a:buFont typeface="Nunito Sans ExtraLight"/>
              <a:buNone/>
              <a:defRPr sz="3200">
                <a:solidFill>
                  <a:srgbClr val="999999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200"/>
              <a:buFont typeface="Nunito Sans ExtraLight"/>
              <a:buNone/>
              <a:defRPr sz="3200">
                <a:solidFill>
                  <a:srgbClr val="999999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200"/>
              <a:buFont typeface="Nunito Sans ExtraLight"/>
              <a:buNone/>
              <a:defRPr sz="3200">
                <a:solidFill>
                  <a:srgbClr val="999999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31833" y="5351894"/>
            <a:ext cx="1328333" cy="4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2" type="subTitle"/>
          </p:nvPr>
        </p:nvSpPr>
        <p:spPr>
          <a:xfrm>
            <a:off x="3596900" y="5926100"/>
            <a:ext cx="4998000" cy="674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 b="1" sz="1200">
                <a:solidFill>
                  <a:srgbClr val="CCCCC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 b="1" sz="1200">
                <a:solidFill>
                  <a:srgbClr val="CCCCC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 b="1" sz="1200">
                <a:solidFill>
                  <a:srgbClr val="CCCCC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 b="1" sz="1200">
                <a:solidFill>
                  <a:srgbClr val="CCCCC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 b="1" sz="1200">
                <a:solidFill>
                  <a:srgbClr val="CCCCC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 b="1" sz="1200">
                <a:solidFill>
                  <a:srgbClr val="CCCCC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 b="1" sz="1200">
                <a:solidFill>
                  <a:srgbClr val="CCCCC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 b="1" sz="1200">
                <a:solidFill>
                  <a:srgbClr val="CCCCC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 b="1" sz="1200">
                <a:solidFill>
                  <a:srgbClr val="CCCCC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15600" y="559967"/>
            <a:ext cx="11360700" cy="2947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5000"/>
              <a:buNone/>
              <a:defRPr b="1" sz="5000">
                <a:solidFill>
                  <a:srgbClr val="D0E0E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5000"/>
              <a:buNone/>
              <a:defRPr b="1" sz="5000">
                <a:solidFill>
                  <a:srgbClr val="D0E0E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5000"/>
              <a:buNone/>
              <a:defRPr b="1" sz="5000">
                <a:solidFill>
                  <a:srgbClr val="D0E0E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5000"/>
              <a:buNone/>
              <a:defRPr b="1" sz="5000">
                <a:solidFill>
                  <a:srgbClr val="D0E0E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5000"/>
              <a:buNone/>
              <a:defRPr b="1" sz="5000">
                <a:solidFill>
                  <a:srgbClr val="D0E0E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5000"/>
              <a:buNone/>
              <a:defRPr b="1" sz="5000">
                <a:solidFill>
                  <a:srgbClr val="D0E0E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5000"/>
              <a:buNone/>
              <a:defRPr b="1" sz="5000">
                <a:solidFill>
                  <a:srgbClr val="D0E0E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5000"/>
              <a:buNone/>
              <a:defRPr b="1" sz="5000">
                <a:solidFill>
                  <a:srgbClr val="D0E0E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D0E0E3"/>
              </a:buClr>
              <a:buSzPts val="5000"/>
              <a:buNone/>
              <a:defRPr b="1" sz="5000">
                <a:solidFill>
                  <a:srgbClr val="D0E0E3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8" name="Google Shape;18;p3"/>
          <p:cNvSpPr txBox="1"/>
          <p:nvPr>
            <p:ph idx="2" type="title"/>
          </p:nvPr>
        </p:nvSpPr>
        <p:spPr>
          <a:xfrm>
            <a:off x="415600" y="3420267"/>
            <a:ext cx="11360700" cy="108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None/>
              <a:defRPr b="1" sz="1900">
                <a:solidFill>
                  <a:srgbClr val="99999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None/>
              <a:defRPr b="1" sz="1900">
                <a:solidFill>
                  <a:srgbClr val="99999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None/>
              <a:defRPr b="1" sz="1900">
                <a:solidFill>
                  <a:srgbClr val="99999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None/>
              <a:defRPr b="1" sz="1900">
                <a:solidFill>
                  <a:srgbClr val="99999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None/>
              <a:defRPr b="1" sz="1900">
                <a:solidFill>
                  <a:srgbClr val="99999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None/>
              <a:defRPr b="1" sz="1900">
                <a:solidFill>
                  <a:srgbClr val="99999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None/>
              <a:defRPr b="1" sz="1900">
                <a:solidFill>
                  <a:srgbClr val="99999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None/>
              <a:defRPr b="1" sz="1900">
                <a:solidFill>
                  <a:srgbClr val="99999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None/>
              <a:defRPr b="1" sz="19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1">
  <p:cSld name="SECTION_HEADER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415600" y="1955242"/>
            <a:ext cx="11360700" cy="2947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5000"/>
              <a:buFont typeface="Nunito Sans ExtraLight"/>
              <a:buNone/>
              <a:defRPr sz="5000">
                <a:solidFill>
                  <a:srgbClr val="B7B7B7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5000"/>
              <a:buFont typeface="Nunito Sans ExtraLight"/>
              <a:buNone/>
              <a:defRPr sz="5000">
                <a:solidFill>
                  <a:srgbClr val="B7B7B7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5000"/>
              <a:buFont typeface="Nunito Sans ExtraLight"/>
              <a:buNone/>
              <a:defRPr sz="5000">
                <a:solidFill>
                  <a:srgbClr val="B7B7B7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5000"/>
              <a:buFont typeface="Nunito Sans ExtraLight"/>
              <a:buNone/>
              <a:defRPr sz="5000">
                <a:solidFill>
                  <a:srgbClr val="B7B7B7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5000"/>
              <a:buFont typeface="Nunito Sans ExtraLight"/>
              <a:buNone/>
              <a:defRPr sz="5000">
                <a:solidFill>
                  <a:srgbClr val="B7B7B7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5000"/>
              <a:buFont typeface="Nunito Sans ExtraLight"/>
              <a:buNone/>
              <a:defRPr sz="5000">
                <a:solidFill>
                  <a:srgbClr val="B7B7B7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5000"/>
              <a:buFont typeface="Nunito Sans ExtraLight"/>
              <a:buNone/>
              <a:defRPr sz="5000">
                <a:solidFill>
                  <a:srgbClr val="B7B7B7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5000"/>
              <a:buFont typeface="Nunito Sans ExtraLight"/>
              <a:buNone/>
              <a:defRPr sz="5000">
                <a:solidFill>
                  <a:srgbClr val="B7B7B7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5000"/>
              <a:buFont typeface="Nunito Sans ExtraLight"/>
              <a:buNone/>
              <a:defRPr sz="5000">
                <a:solidFill>
                  <a:srgbClr val="B7B7B7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2192000" cy="6825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0" y="0"/>
            <a:ext cx="2149200" cy="682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None/>
              <a:defRPr b="1" sz="1900">
                <a:solidFill>
                  <a:srgbClr val="9999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None/>
              <a:defRPr b="1" sz="1900">
                <a:solidFill>
                  <a:srgbClr val="99999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None/>
              <a:defRPr b="1" sz="1900">
                <a:solidFill>
                  <a:srgbClr val="99999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None/>
              <a:defRPr b="1" sz="1900">
                <a:solidFill>
                  <a:srgbClr val="99999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None/>
              <a:defRPr b="1" sz="1900">
                <a:solidFill>
                  <a:srgbClr val="99999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None/>
              <a:defRPr b="1" sz="1900">
                <a:solidFill>
                  <a:srgbClr val="99999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None/>
              <a:defRPr b="1" sz="1900">
                <a:solidFill>
                  <a:srgbClr val="99999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None/>
              <a:defRPr b="1" sz="1900">
                <a:solidFill>
                  <a:srgbClr val="99999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900"/>
              <a:buNone/>
              <a:defRPr b="1" sz="19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41633" y="128753"/>
            <a:ext cx="1328333" cy="4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idx="2" type="title"/>
          </p:nvPr>
        </p:nvSpPr>
        <p:spPr>
          <a:xfrm>
            <a:off x="1201967" y="33"/>
            <a:ext cx="7914300" cy="682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900"/>
              <a:buNone/>
              <a:defRPr sz="1900">
                <a:solidFill>
                  <a:srgbClr val="A2C4C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900"/>
              <a:buNone/>
              <a:defRPr b="1" sz="1900">
                <a:solidFill>
                  <a:srgbClr val="A2C4C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900"/>
              <a:buNone/>
              <a:defRPr b="1" sz="1900">
                <a:solidFill>
                  <a:srgbClr val="A2C4C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900"/>
              <a:buNone/>
              <a:defRPr b="1" sz="1900">
                <a:solidFill>
                  <a:srgbClr val="A2C4C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900"/>
              <a:buNone/>
              <a:defRPr b="1" sz="1900">
                <a:solidFill>
                  <a:srgbClr val="A2C4C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900"/>
              <a:buNone/>
              <a:defRPr b="1" sz="1900">
                <a:solidFill>
                  <a:srgbClr val="A2C4C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900"/>
              <a:buNone/>
              <a:defRPr b="1" sz="1900">
                <a:solidFill>
                  <a:srgbClr val="A2C4C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900"/>
              <a:buNone/>
              <a:defRPr b="1" sz="1900">
                <a:solidFill>
                  <a:srgbClr val="A2C4C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2C4C9"/>
              </a:buClr>
              <a:buSzPts val="1900"/>
              <a:buNone/>
              <a:defRPr b="1" sz="1900">
                <a:solidFill>
                  <a:srgbClr val="A2C4C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EFEFE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 sz="2400">
                <a:solidFill>
                  <a:schemeClr val="lt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</a:defRPr>
            </a:lvl1pPr>
            <a:lvl2pPr lvl="1" algn="r">
              <a:buNone/>
              <a:defRPr sz="1300">
                <a:solidFill>
                  <a:schemeClr val="lt2"/>
                </a:solidFill>
              </a:defRPr>
            </a:lvl2pPr>
            <a:lvl3pPr lvl="2" algn="r">
              <a:buNone/>
              <a:defRPr sz="1300">
                <a:solidFill>
                  <a:schemeClr val="lt2"/>
                </a:solidFill>
              </a:defRPr>
            </a:lvl3pPr>
            <a:lvl4pPr lvl="3" algn="r">
              <a:buNone/>
              <a:defRPr sz="1300">
                <a:solidFill>
                  <a:schemeClr val="lt2"/>
                </a:solidFill>
              </a:defRPr>
            </a:lvl4pPr>
            <a:lvl5pPr lvl="4" algn="r">
              <a:buNone/>
              <a:defRPr sz="1300">
                <a:solidFill>
                  <a:schemeClr val="lt2"/>
                </a:solidFill>
              </a:defRPr>
            </a:lvl5pPr>
            <a:lvl6pPr lvl="5" algn="r">
              <a:buNone/>
              <a:defRPr sz="1300">
                <a:solidFill>
                  <a:schemeClr val="lt2"/>
                </a:solidFill>
              </a:defRPr>
            </a:lvl6pPr>
            <a:lvl7pPr lvl="6" algn="r">
              <a:buNone/>
              <a:defRPr sz="1300">
                <a:solidFill>
                  <a:schemeClr val="lt2"/>
                </a:solidFill>
              </a:defRPr>
            </a:lvl7pPr>
            <a:lvl8pPr lvl="7" algn="r">
              <a:buNone/>
              <a:defRPr sz="1300">
                <a:solidFill>
                  <a:schemeClr val="lt2"/>
                </a:solidFill>
              </a:defRPr>
            </a:lvl8pPr>
            <a:lvl9pPr lvl="8" algn="r">
              <a:buNone/>
              <a:defRPr sz="13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spreadsheets/d/1TbaqVUSp-pwQ0bxbMWbwEwq8fBSVxn5PTiWW266QepQ/edit#gid=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415600" y="1955242"/>
            <a:ext cx="11360700" cy="2947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A61C00"/>
                </a:solidFill>
                <a:latin typeface="Nunito Sans"/>
                <a:ea typeface="Nunito Sans"/>
                <a:cs typeface="Nunito Sans"/>
                <a:sym typeface="Nunito Sans"/>
              </a:rPr>
              <a:t>CMD</a:t>
            </a:r>
            <a:endParaRPr b="1">
              <a:solidFill>
                <a:srgbClr val="A61C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범례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5"/>
          <p:cNvPicPr preferRelativeResize="0"/>
          <p:nvPr/>
        </p:nvPicPr>
        <p:blipFill rotWithShape="1">
          <a:blip r:embed="rId3">
            <a:alphaModFix/>
          </a:blip>
          <a:srcRect b="20109" l="19678" r="19678" t="20109"/>
          <a:stretch/>
        </p:blipFill>
        <p:spPr>
          <a:xfrm>
            <a:off x="123963" y="666338"/>
            <a:ext cx="5972101" cy="571737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5"/>
          <p:cNvSpPr txBox="1"/>
          <p:nvPr/>
        </p:nvSpPr>
        <p:spPr>
          <a:xfrm>
            <a:off x="6386608" y="6297583"/>
            <a:ext cx="56637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60950" spcFirstLastPara="1" rIns="60950" wrap="square" tIns="609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B7B7B7"/>
                </a:solidFill>
                <a:latin typeface="Nunito Sans"/>
                <a:ea typeface="Nunito Sans"/>
                <a:cs typeface="Nunito Sans"/>
                <a:sym typeface="Nunito Sans"/>
              </a:rPr>
              <a:t>RISE </a:t>
            </a:r>
            <a:r>
              <a:rPr lang="ko" sz="800">
                <a:solidFill>
                  <a:srgbClr val="76A5AF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 PROCESS </a:t>
            </a:r>
            <a:r>
              <a:rPr b="1" lang="ko" sz="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|</a:t>
            </a:r>
            <a:r>
              <a:rPr lang="ko" sz="800">
                <a:solidFill>
                  <a:srgbClr val="76A5AF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 </a:t>
            </a:r>
            <a:r>
              <a:rPr lang="ko" sz="800">
                <a:solidFill>
                  <a:srgbClr val="FFFF00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ACTION CHART</a:t>
            </a:r>
            <a:endParaRPr sz="800">
              <a:solidFill>
                <a:srgbClr val="FFFF00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Copyright </a:t>
            </a:r>
            <a:r>
              <a:rPr lang="ko" sz="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2021</a:t>
            </a:r>
            <a:r>
              <a:rPr lang="ko" sz="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NXN All Rights reserved</a:t>
            </a:r>
            <a:endParaRPr sz="8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38" name="Google Shape;138;p15"/>
          <p:cNvCxnSpPr/>
          <p:nvPr/>
        </p:nvCxnSpPr>
        <p:spPr>
          <a:xfrm rot="10800000">
            <a:off x="3109925" y="2580750"/>
            <a:ext cx="0" cy="9555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oval"/>
            <a:tailEnd len="med" w="med" type="triangle"/>
          </a:ln>
        </p:spPr>
      </p:cxnSp>
      <p:pic>
        <p:nvPicPr>
          <p:cNvPr id="139" name="Google Shape;13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1009" y="3249300"/>
            <a:ext cx="638000" cy="6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5"/>
          <p:cNvSpPr/>
          <p:nvPr/>
        </p:nvSpPr>
        <p:spPr>
          <a:xfrm>
            <a:off x="124025" y="6449125"/>
            <a:ext cx="5972100" cy="29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999999"/>
                </a:solidFill>
              </a:rPr>
              <a:t>TOP VIEW</a:t>
            </a:r>
            <a:endParaRPr b="1" sz="800">
              <a:solidFill>
                <a:srgbClr val="999999"/>
              </a:solidFill>
            </a:endParaRPr>
          </a:p>
        </p:txBody>
      </p:sp>
      <p:grpSp>
        <p:nvGrpSpPr>
          <p:cNvPr id="141" name="Google Shape;141;p15"/>
          <p:cNvGrpSpPr/>
          <p:nvPr/>
        </p:nvGrpSpPr>
        <p:grpSpPr>
          <a:xfrm>
            <a:off x="3109931" y="2431461"/>
            <a:ext cx="2505395" cy="327367"/>
            <a:chOff x="3447963" y="880104"/>
            <a:chExt cx="2781300" cy="354600"/>
          </a:xfrm>
        </p:grpSpPr>
        <p:cxnSp>
          <p:nvCxnSpPr>
            <p:cNvPr id="142" name="Google Shape;142;p15"/>
            <p:cNvCxnSpPr>
              <a:stCxn id="143" idx="1"/>
            </p:cNvCxnSpPr>
            <p:nvPr/>
          </p:nvCxnSpPr>
          <p:spPr>
            <a:xfrm rot="10800000">
              <a:off x="3447963" y="1057404"/>
              <a:ext cx="2017200" cy="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43" name="Google Shape;143;p15"/>
            <p:cNvSpPr/>
            <p:nvPr/>
          </p:nvSpPr>
          <p:spPr>
            <a:xfrm>
              <a:off x="5465163" y="880104"/>
              <a:ext cx="764100" cy="3546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/>
                <a:t>2</a:t>
              </a:r>
              <a:r>
                <a:rPr b="1" lang="ko" sz="800"/>
                <a:t>m</a:t>
              </a:r>
              <a:endParaRPr b="1" sz="800"/>
            </a:p>
          </p:txBody>
        </p:sp>
      </p:grpSp>
      <p:sp>
        <p:nvSpPr>
          <p:cNvPr id="144" name="Google Shape;144;p15"/>
          <p:cNvSpPr/>
          <p:nvPr/>
        </p:nvSpPr>
        <p:spPr>
          <a:xfrm>
            <a:off x="5463757" y="2431486"/>
            <a:ext cx="320700" cy="327300"/>
          </a:xfrm>
          <a:prstGeom prst="ellipse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7042550" y="666350"/>
            <a:ext cx="4898100" cy="929100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  <a:latin typeface="Nunito Sans"/>
                <a:ea typeface="Nunito Sans"/>
                <a:cs typeface="Nunito Sans"/>
                <a:sym typeface="Nunito Sans"/>
              </a:rPr>
              <a:t>공격 동작 설명</a:t>
            </a:r>
            <a:endParaRPr b="1" sz="1100">
              <a:solidFill>
                <a:srgbClr val="99999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6" name="Google Shape;146;p15"/>
          <p:cNvSpPr txBox="1"/>
          <p:nvPr/>
        </p:nvSpPr>
        <p:spPr>
          <a:xfrm>
            <a:off x="7042425" y="2058400"/>
            <a:ext cx="4898100" cy="1046700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[Total Frame : 30]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2m 거리를 시계 방향으로 회전하면서 이동 후 공격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왼발을 내딛으며 공격 동작 종료. (왼발)</a:t>
            </a:r>
            <a:endParaRPr/>
          </a:p>
        </p:txBody>
      </p:sp>
      <p:sp>
        <p:nvSpPr>
          <p:cNvPr id="147" name="Google Shape;147;p15"/>
          <p:cNvSpPr txBox="1"/>
          <p:nvPr/>
        </p:nvSpPr>
        <p:spPr>
          <a:xfrm>
            <a:off x="124025" y="84550"/>
            <a:ext cx="11816700" cy="497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latin typeface="Nunito Sans"/>
                <a:ea typeface="Nunito Sans"/>
                <a:cs typeface="Nunito Sans"/>
                <a:sym typeface="Nunito Sans"/>
              </a:rPr>
              <a:t>MOVEMENT MAP</a:t>
            </a:r>
            <a:endParaRPr b="1" sz="270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25" y="666350"/>
            <a:ext cx="4018851" cy="5565674"/>
          </a:xfrm>
          <a:prstGeom prst="rect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3" name="Google Shape;153;p16"/>
          <p:cNvSpPr txBox="1"/>
          <p:nvPr>
            <p:ph type="title"/>
          </p:nvPr>
        </p:nvSpPr>
        <p:spPr>
          <a:xfrm>
            <a:off x="7042550" y="666350"/>
            <a:ext cx="4898100" cy="929100"/>
          </a:xfrm>
          <a:prstGeom prst="rect">
            <a:avLst/>
          </a:prstGeom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999999"/>
                </a:solidFill>
                <a:latin typeface="Nunito Sans"/>
                <a:ea typeface="Nunito Sans"/>
                <a:cs typeface="Nunito Sans"/>
                <a:sym typeface="Nunito Sans"/>
              </a:rPr>
              <a:t>공격 궤적 표현</a:t>
            </a:r>
            <a:endParaRPr b="1" sz="1100">
              <a:solidFill>
                <a:srgbClr val="99999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7042425" y="2058400"/>
            <a:ext cx="4898100" cy="4002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우측 몸통 피격</a:t>
            </a:r>
            <a:endParaRPr/>
          </a:p>
        </p:txBody>
      </p:sp>
      <p:sp>
        <p:nvSpPr>
          <p:cNvPr id="155" name="Google Shape;155;p16"/>
          <p:cNvSpPr/>
          <p:nvPr/>
        </p:nvSpPr>
        <p:spPr>
          <a:xfrm>
            <a:off x="1398060" y="2163088"/>
            <a:ext cx="278400" cy="295500"/>
          </a:xfrm>
          <a:prstGeom prst="ellipse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56" name="Google Shape;156;p16"/>
          <p:cNvSpPr/>
          <p:nvPr/>
        </p:nvSpPr>
        <p:spPr>
          <a:xfrm rot="-5400000">
            <a:off x="2102699" y="1918900"/>
            <a:ext cx="191750" cy="1271150"/>
          </a:xfrm>
          <a:prstGeom prst="flowChartOffpageConnector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 txBox="1"/>
          <p:nvPr>
            <p:ph type="title"/>
          </p:nvPr>
        </p:nvSpPr>
        <p:spPr>
          <a:xfrm>
            <a:off x="124025" y="84550"/>
            <a:ext cx="11816700" cy="497700"/>
          </a:xfrm>
          <a:prstGeom prst="rect">
            <a:avLst/>
          </a:prstGeom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ATTACK TRAIL</a:t>
            </a:r>
            <a:endParaRPr b="1" sz="270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7"/>
          <p:cNvPicPr preferRelativeResize="0"/>
          <p:nvPr/>
        </p:nvPicPr>
        <p:blipFill rotWithShape="1">
          <a:blip r:embed="rId3">
            <a:alphaModFix/>
          </a:blip>
          <a:srcRect b="19755" l="19678" r="19678" t="19755"/>
          <a:stretch/>
        </p:blipFill>
        <p:spPr>
          <a:xfrm>
            <a:off x="141168" y="649226"/>
            <a:ext cx="5937690" cy="5775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 txBox="1"/>
          <p:nvPr/>
        </p:nvSpPr>
        <p:spPr>
          <a:xfrm>
            <a:off x="6386608" y="6297583"/>
            <a:ext cx="56637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60950" spcFirstLastPara="1" rIns="60950" wrap="square" tIns="609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B7B7B7"/>
                </a:solidFill>
                <a:latin typeface="Nunito Sans"/>
                <a:ea typeface="Nunito Sans"/>
                <a:cs typeface="Nunito Sans"/>
                <a:sym typeface="Nunito Sans"/>
              </a:rPr>
              <a:t>RISE </a:t>
            </a:r>
            <a:r>
              <a:rPr lang="ko" sz="800">
                <a:solidFill>
                  <a:srgbClr val="76A5AF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 PROCESS </a:t>
            </a:r>
            <a:r>
              <a:rPr b="1" lang="ko" sz="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|</a:t>
            </a:r>
            <a:r>
              <a:rPr lang="ko" sz="800">
                <a:solidFill>
                  <a:srgbClr val="76A5AF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 </a:t>
            </a:r>
            <a:r>
              <a:rPr lang="ko" sz="800">
                <a:solidFill>
                  <a:srgbClr val="FFFF00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ACTION CHART</a:t>
            </a:r>
            <a:endParaRPr sz="800">
              <a:solidFill>
                <a:srgbClr val="FFFF00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Copyright </a:t>
            </a:r>
            <a:r>
              <a:rPr lang="ko" sz="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2021</a:t>
            </a:r>
            <a:r>
              <a:rPr lang="ko" sz="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NXN All Rights reserved</a:t>
            </a:r>
            <a:endParaRPr sz="8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4" name="Google Shape;164;p17"/>
          <p:cNvSpPr txBox="1"/>
          <p:nvPr>
            <p:ph type="title"/>
          </p:nvPr>
        </p:nvSpPr>
        <p:spPr>
          <a:xfrm>
            <a:off x="7189075" y="625075"/>
            <a:ext cx="4605000" cy="5799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999999"/>
                </a:solidFill>
                <a:latin typeface="Nunito Sans"/>
                <a:ea typeface="Nunito Sans"/>
                <a:cs typeface="Nunito Sans"/>
                <a:sym typeface="Nunito Sans"/>
              </a:rPr>
              <a:t>스킬 1의 피격 범위입니다.</a:t>
            </a:r>
            <a:endParaRPr b="1" sz="1100">
              <a:solidFill>
                <a:srgbClr val="99999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999999"/>
                </a:solidFill>
                <a:latin typeface="Nunito Sans"/>
                <a:ea typeface="Nunito Sans"/>
                <a:cs typeface="Nunito Sans"/>
                <a:sym typeface="Nunito Sans"/>
              </a:rPr>
              <a:t>해당 범위만큼 OOO컨셉의 FX를 출력해야 합니다.</a:t>
            </a:r>
            <a:endParaRPr b="1" sz="1100">
              <a:solidFill>
                <a:srgbClr val="99999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5" name="Google Shape;165;p17"/>
          <p:cNvSpPr txBox="1"/>
          <p:nvPr>
            <p:ph type="title"/>
          </p:nvPr>
        </p:nvSpPr>
        <p:spPr>
          <a:xfrm>
            <a:off x="392900" y="115725"/>
            <a:ext cx="11401200" cy="497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999999"/>
                </a:solidFill>
                <a:latin typeface="Nunito Sans"/>
                <a:ea typeface="Nunito Sans"/>
                <a:cs typeface="Nunito Sans"/>
                <a:sym typeface="Nunito Sans"/>
              </a:rPr>
              <a:t>사용 예시</a:t>
            </a:r>
            <a:endParaRPr b="1" sz="1600">
              <a:solidFill>
                <a:srgbClr val="99999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6" name="Google Shape;166;p17"/>
          <p:cNvSpPr/>
          <p:nvPr/>
        </p:nvSpPr>
        <p:spPr>
          <a:xfrm>
            <a:off x="124025" y="6449125"/>
            <a:ext cx="5972100" cy="29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999999"/>
                </a:solidFill>
              </a:rPr>
              <a:t>TOP VIEW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167" name="Google Shape;167;p17"/>
          <p:cNvSpPr/>
          <p:nvPr/>
        </p:nvSpPr>
        <p:spPr>
          <a:xfrm rot="8100000">
            <a:off x="1713505" y="2134810"/>
            <a:ext cx="2792930" cy="2792930"/>
          </a:xfrm>
          <a:prstGeom prst="pie">
            <a:avLst>
              <a:gd fmla="val 5318648" name="adj1"/>
              <a:gd fmla="val 10880936" name="adj2"/>
            </a:avLst>
          </a:prstGeom>
          <a:solidFill>
            <a:srgbClr val="FF0000">
              <a:alpha val="52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49" y="762775"/>
            <a:ext cx="3033625" cy="533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/>
          <p:nvPr/>
        </p:nvSpPr>
        <p:spPr>
          <a:xfrm>
            <a:off x="1786263" y="667775"/>
            <a:ext cx="460404" cy="460404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786263" y="2007750"/>
            <a:ext cx="460404" cy="460404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2397838" y="1581700"/>
            <a:ext cx="460404" cy="460404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243413" y="1616050"/>
            <a:ext cx="460404" cy="460404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2294788" y="3718825"/>
            <a:ext cx="460404" cy="460404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1284638" y="3718825"/>
            <a:ext cx="460404" cy="460404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 txBox="1"/>
          <p:nvPr>
            <p:ph type="title"/>
          </p:nvPr>
        </p:nvSpPr>
        <p:spPr>
          <a:xfrm>
            <a:off x="7189075" y="625075"/>
            <a:ext cx="4605000" cy="5799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999999"/>
                </a:solidFill>
                <a:latin typeface="Nunito Sans"/>
                <a:ea typeface="Nunito Sans"/>
                <a:cs typeface="Nunito Sans"/>
                <a:sym typeface="Nunito Sans"/>
              </a:rPr>
              <a:t>피격 시 맞은 부위 표현</a:t>
            </a:r>
            <a:endParaRPr b="1" sz="2400">
              <a:solidFill>
                <a:srgbClr val="99999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99999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99999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999999"/>
                </a:solidFill>
                <a:latin typeface="Nunito Sans"/>
                <a:ea typeface="Nunito Sans"/>
                <a:cs typeface="Nunito Sans"/>
                <a:sym typeface="Nunito Sans"/>
              </a:rPr>
              <a:t>머리, 어깨, 몸통, 배, 다리 정도로</a:t>
            </a:r>
            <a:endParaRPr b="1" sz="1100">
              <a:solidFill>
                <a:srgbClr val="99999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999999"/>
                </a:solidFill>
                <a:latin typeface="Nunito Sans"/>
                <a:ea typeface="Nunito Sans"/>
                <a:cs typeface="Nunito Sans"/>
                <a:sym typeface="Nunito Sans"/>
              </a:rPr>
              <a:t>대략적인 위치만 알 수 있으면 됩니다.</a:t>
            </a:r>
            <a:endParaRPr b="1" sz="1100">
              <a:solidFill>
                <a:srgbClr val="99999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80" name="Google Shape;1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124" y="762775"/>
            <a:ext cx="3033625" cy="533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8"/>
          <p:cNvSpPr/>
          <p:nvPr/>
        </p:nvSpPr>
        <p:spPr>
          <a:xfrm>
            <a:off x="4699888" y="1080075"/>
            <a:ext cx="460404" cy="460404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4528113" y="3718825"/>
            <a:ext cx="460404" cy="460404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 txBox="1"/>
          <p:nvPr>
            <p:ph type="title"/>
          </p:nvPr>
        </p:nvSpPr>
        <p:spPr>
          <a:xfrm>
            <a:off x="-286025" y="5916575"/>
            <a:ext cx="4605000" cy="590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999999"/>
                </a:solidFill>
                <a:latin typeface="Nunito Sans"/>
                <a:ea typeface="Nunito Sans"/>
                <a:cs typeface="Nunito Sans"/>
                <a:sym typeface="Nunito Sans"/>
              </a:rPr>
              <a:t>정면 및 후방 피격 예시</a:t>
            </a:r>
            <a:endParaRPr b="1" sz="1100">
              <a:solidFill>
                <a:srgbClr val="99999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999999"/>
                </a:solidFill>
                <a:latin typeface="Nunito Sans"/>
                <a:ea typeface="Nunito Sans"/>
                <a:cs typeface="Nunito Sans"/>
                <a:sym typeface="Nunito Sans"/>
              </a:rPr>
              <a:t>(머리, 어깨, 상체, 배, 다리)</a:t>
            </a:r>
            <a:endParaRPr b="1" sz="1100">
              <a:solidFill>
                <a:srgbClr val="99999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4" name="Google Shape;184;p18"/>
          <p:cNvSpPr txBox="1"/>
          <p:nvPr>
            <p:ph type="title"/>
          </p:nvPr>
        </p:nvSpPr>
        <p:spPr>
          <a:xfrm>
            <a:off x="2957438" y="5916575"/>
            <a:ext cx="4605000" cy="590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999999"/>
                </a:solidFill>
                <a:latin typeface="Nunito Sans"/>
                <a:ea typeface="Nunito Sans"/>
                <a:cs typeface="Nunito Sans"/>
                <a:sym typeface="Nunito Sans"/>
              </a:rPr>
              <a:t>좌측(우측) 피격 예시</a:t>
            </a:r>
            <a:endParaRPr b="1" sz="1100">
              <a:solidFill>
                <a:srgbClr val="999999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999999"/>
                </a:solidFill>
                <a:latin typeface="Nunito Sans"/>
                <a:ea typeface="Nunito Sans"/>
                <a:cs typeface="Nunito Sans"/>
                <a:sym typeface="Nunito Sans"/>
              </a:rPr>
              <a:t>(머리, 어깨, 몸통, 다리)</a:t>
            </a:r>
            <a:endParaRPr b="1" sz="1100">
              <a:solidFill>
                <a:srgbClr val="99999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5" name="Google Shape;185;p18"/>
          <p:cNvSpPr/>
          <p:nvPr/>
        </p:nvSpPr>
        <p:spPr>
          <a:xfrm>
            <a:off x="4631188" y="2701800"/>
            <a:ext cx="460404" cy="460404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1786250" y="2653700"/>
            <a:ext cx="460404" cy="460404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4411288" y="1856575"/>
            <a:ext cx="460404" cy="460404"/>
          </a:xfrm>
          <a:prstGeom prst="irregularSeal2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19"/>
          <p:cNvPicPr preferRelativeResize="0"/>
          <p:nvPr/>
        </p:nvPicPr>
        <p:blipFill rotWithShape="1">
          <a:blip r:embed="rId3">
            <a:alphaModFix/>
          </a:blip>
          <a:srcRect b="19845" l="19959" r="19959" t="19851"/>
          <a:stretch/>
        </p:blipFill>
        <p:spPr>
          <a:xfrm>
            <a:off x="8138561" y="879026"/>
            <a:ext cx="3890278" cy="390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 rotWithShape="1">
          <a:blip r:embed="rId4">
            <a:alphaModFix/>
          </a:blip>
          <a:srcRect b="19687" l="19673" r="19679" t="19681"/>
          <a:stretch/>
        </p:blipFill>
        <p:spPr>
          <a:xfrm>
            <a:off x="4121150" y="865128"/>
            <a:ext cx="3933276" cy="3932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 rotWithShape="1">
          <a:blip r:embed="rId5">
            <a:alphaModFix/>
          </a:blip>
          <a:srcRect b="19851" l="19895" r="19889" t="19845"/>
          <a:stretch/>
        </p:blipFill>
        <p:spPr>
          <a:xfrm>
            <a:off x="125350" y="861777"/>
            <a:ext cx="3933302" cy="3939072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/>
          <p:nvPr/>
        </p:nvSpPr>
        <p:spPr>
          <a:xfrm>
            <a:off x="6386608" y="6297583"/>
            <a:ext cx="56637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50" lIns="60950" spcFirstLastPara="1" rIns="60950" wrap="square" tIns="609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B7B7B7"/>
                </a:solidFill>
                <a:latin typeface="Nunito Sans"/>
                <a:ea typeface="Nunito Sans"/>
                <a:cs typeface="Nunito Sans"/>
                <a:sym typeface="Nunito Sans"/>
              </a:rPr>
              <a:t>RISE </a:t>
            </a:r>
            <a:r>
              <a:rPr lang="ko" sz="800">
                <a:solidFill>
                  <a:srgbClr val="76A5AF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 PROCESS </a:t>
            </a:r>
            <a:r>
              <a:rPr b="1" lang="ko" sz="8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|</a:t>
            </a:r>
            <a:r>
              <a:rPr lang="ko" sz="800">
                <a:solidFill>
                  <a:srgbClr val="76A5AF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 </a:t>
            </a:r>
            <a:r>
              <a:rPr lang="ko" sz="800">
                <a:solidFill>
                  <a:srgbClr val="FFFF00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ACTION CHART</a:t>
            </a:r>
            <a:endParaRPr sz="800">
              <a:solidFill>
                <a:srgbClr val="FFFF00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Copyright 2020 NXN All Rights reserved</a:t>
            </a:r>
            <a:endParaRPr sz="8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6" name="Google Shape;196;p19"/>
          <p:cNvSpPr/>
          <p:nvPr/>
        </p:nvSpPr>
        <p:spPr>
          <a:xfrm>
            <a:off x="125275" y="4867658"/>
            <a:ext cx="3933300" cy="29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999999"/>
                </a:solidFill>
              </a:rPr>
              <a:t>TOP VIEW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197" name="Google Shape;197;p19"/>
          <p:cNvSpPr/>
          <p:nvPr/>
        </p:nvSpPr>
        <p:spPr>
          <a:xfrm>
            <a:off x="4121119" y="4867658"/>
            <a:ext cx="3933300" cy="29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999999"/>
                </a:solidFill>
              </a:rPr>
              <a:t>FRONT VIEW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198" name="Google Shape;198;p19"/>
          <p:cNvSpPr/>
          <p:nvPr/>
        </p:nvSpPr>
        <p:spPr>
          <a:xfrm>
            <a:off x="8116963" y="4867658"/>
            <a:ext cx="3933300" cy="29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999999"/>
                </a:solidFill>
              </a:rPr>
              <a:t>SIDE VIEW</a:t>
            </a:r>
            <a:endParaRPr b="1" sz="800">
              <a:solidFill>
                <a:srgbClr val="999999"/>
              </a:solidFill>
            </a:endParaRPr>
          </a:p>
        </p:txBody>
      </p:sp>
      <p:sp>
        <p:nvSpPr>
          <p:cNvPr id="199" name="Google Shape;199;p19"/>
          <p:cNvSpPr txBox="1"/>
          <p:nvPr>
            <p:ph type="title"/>
          </p:nvPr>
        </p:nvSpPr>
        <p:spPr>
          <a:xfrm>
            <a:off x="392900" y="5308400"/>
            <a:ext cx="11401200" cy="464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999999"/>
                </a:solidFill>
                <a:latin typeface="Nunito Sans"/>
                <a:ea typeface="Nunito Sans"/>
                <a:cs typeface="Nunito Sans"/>
                <a:sym typeface="Nunito Sans"/>
              </a:rPr>
              <a:t>- </a:t>
            </a:r>
            <a:r>
              <a:rPr b="1" lang="ko" sz="1100">
                <a:solidFill>
                  <a:srgbClr val="999999"/>
                </a:solidFill>
                <a:latin typeface="Nunito Sans"/>
                <a:ea typeface="Nunito Sans"/>
                <a:cs typeface="Nunito Sans"/>
                <a:sym typeface="Nunito Sans"/>
              </a:rPr>
              <a:t>동작 설명에 적합한 뷰포트를 하나 선택해서 사용.</a:t>
            </a:r>
            <a:endParaRPr b="1" sz="1100">
              <a:solidFill>
                <a:srgbClr val="999999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00" name="Google Shape;200;p19"/>
          <p:cNvPicPr preferRelativeResize="0"/>
          <p:nvPr/>
        </p:nvPicPr>
        <p:blipFill rotWithShape="1">
          <a:blip r:embed="rId6">
            <a:alphaModFix/>
          </a:blip>
          <a:srcRect b="0" l="0" r="51536" t="0"/>
          <a:stretch/>
        </p:blipFill>
        <p:spPr>
          <a:xfrm>
            <a:off x="1945963" y="2692547"/>
            <a:ext cx="138828" cy="28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9"/>
          <p:cNvPicPr preferRelativeResize="0"/>
          <p:nvPr/>
        </p:nvPicPr>
        <p:blipFill rotWithShape="1">
          <a:blip r:embed="rId7">
            <a:alphaModFix/>
          </a:blip>
          <a:srcRect b="0" l="48464" r="0" t="0"/>
          <a:stretch/>
        </p:blipFill>
        <p:spPr>
          <a:xfrm>
            <a:off x="2090405" y="2683124"/>
            <a:ext cx="147633" cy="28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41825" y="2223150"/>
            <a:ext cx="292075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 rotWithShape="1">
          <a:blip r:embed="rId9">
            <a:alphaModFix/>
          </a:blip>
          <a:srcRect b="28511" l="35438" r="35400" t="27436"/>
          <a:stretch/>
        </p:blipFill>
        <p:spPr>
          <a:xfrm>
            <a:off x="9937650" y="2223150"/>
            <a:ext cx="292076" cy="6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"/>
          <p:cNvSpPr txBox="1"/>
          <p:nvPr>
            <p:ph type="title"/>
          </p:nvPr>
        </p:nvSpPr>
        <p:spPr>
          <a:xfrm>
            <a:off x="415600" y="1955242"/>
            <a:ext cx="11360700" cy="2947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A61C00"/>
                </a:solidFill>
                <a:latin typeface="Nunito Sans"/>
                <a:ea typeface="Nunito Sans"/>
                <a:cs typeface="Nunito Sans"/>
                <a:sym typeface="Nunito Sans"/>
              </a:rPr>
              <a:t>이슈</a:t>
            </a:r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/>
          <p:nvPr/>
        </p:nvSpPr>
        <p:spPr>
          <a:xfrm>
            <a:off x="678275" y="635125"/>
            <a:ext cx="10696200" cy="57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"/>
              <a:t>아이들 복귀 시간은 frame 계산에서 제외하고 표기하기로 결정.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"/>
              <a:t>sec과 frame 중에 </a:t>
            </a:r>
            <a:r>
              <a:rPr lang="ko"/>
              <a:t>frame</a:t>
            </a:r>
            <a:r>
              <a:rPr lang="ko"/>
              <a:t>만 기입하는 것으로 통일.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242891" y="580496"/>
            <a:ext cx="2680500" cy="37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</a:rPr>
              <a:t>루트 모션이</a:t>
            </a:r>
            <a:r>
              <a:rPr b="1" lang="ko" sz="11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 제거 되어야 하는 </a:t>
            </a:r>
            <a:r>
              <a:rPr lang="ko" sz="1100">
                <a:solidFill>
                  <a:srgbClr val="000000"/>
                </a:solidFill>
              </a:rPr>
              <a:t>동선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242891" y="1257754"/>
            <a:ext cx="2680500" cy="37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</a:rPr>
              <a:t>루트 모션이 </a:t>
            </a:r>
            <a:r>
              <a:rPr b="1" lang="ko" sz="11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남아 있어야 하는</a:t>
            </a:r>
            <a:r>
              <a:rPr lang="ko" sz="1100">
                <a:solidFill>
                  <a:srgbClr val="000000"/>
                </a:solidFill>
              </a:rPr>
              <a:t> 동선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3242891" y="1931530"/>
            <a:ext cx="2680500" cy="37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</a:rPr>
              <a:t>이동 스펙 설명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3242891" y="2612352"/>
            <a:ext cx="2680500" cy="37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</a:rPr>
              <a:t>공격 방향, 위치, 궤적</a:t>
            </a:r>
            <a:endParaRPr sz="1100">
              <a:solidFill>
                <a:srgbClr val="000000"/>
              </a:solidFill>
            </a:endParaRPr>
          </a:p>
        </p:txBody>
      </p:sp>
      <p:grpSp>
        <p:nvGrpSpPr>
          <p:cNvPr id="41" name="Google Shape;41;p7"/>
          <p:cNvGrpSpPr/>
          <p:nvPr/>
        </p:nvGrpSpPr>
        <p:grpSpPr>
          <a:xfrm>
            <a:off x="2088242" y="3989246"/>
            <a:ext cx="754479" cy="277739"/>
            <a:chOff x="5350225" y="5331350"/>
            <a:chExt cx="588150" cy="249900"/>
          </a:xfrm>
        </p:grpSpPr>
        <p:sp>
          <p:nvSpPr>
            <p:cNvPr id="42" name="Google Shape;42;p7"/>
            <p:cNvSpPr/>
            <p:nvPr/>
          </p:nvSpPr>
          <p:spPr>
            <a:xfrm>
              <a:off x="5350225" y="5331350"/>
              <a:ext cx="249900" cy="249900"/>
            </a:xfrm>
            <a:prstGeom prst="ellipse">
              <a:avLst/>
            </a:prstGeom>
            <a:solidFill>
              <a:srgbClr val="A61C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FFFF"/>
                  </a:solidFill>
                </a:rPr>
                <a:t>1</a:t>
              </a:r>
              <a:endParaRPr b="1">
                <a:solidFill>
                  <a:srgbClr val="FFFFFF"/>
                </a:solidFill>
              </a:endParaRPr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5688475" y="5331350"/>
              <a:ext cx="249900" cy="249900"/>
            </a:xfrm>
            <a:prstGeom prst="ellipse">
              <a:avLst/>
            </a:prstGeom>
            <a:solidFill>
              <a:srgbClr val="A61C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rgbClr val="FFFFFF"/>
                  </a:solidFill>
                </a:rPr>
                <a:t>9</a:t>
              </a:r>
              <a:endParaRPr b="1">
                <a:solidFill>
                  <a:srgbClr val="FFFFFF"/>
                </a:solidFill>
              </a:endParaRPr>
            </a:p>
          </p:txBody>
        </p:sp>
      </p:grpSp>
      <p:sp>
        <p:nvSpPr>
          <p:cNvPr id="44" name="Google Shape;44;p7"/>
          <p:cNvSpPr txBox="1"/>
          <p:nvPr>
            <p:ph type="title"/>
          </p:nvPr>
        </p:nvSpPr>
        <p:spPr>
          <a:xfrm>
            <a:off x="3242891" y="3942566"/>
            <a:ext cx="2680500" cy="37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</a:rPr>
              <a:t>액션 실행 순서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1930406" y="93725"/>
            <a:ext cx="912000" cy="37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기호</a:t>
            </a:r>
            <a:endParaRPr b="1" sz="140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4127141" y="93725"/>
            <a:ext cx="912000" cy="37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기능</a:t>
            </a:r>
            <a:endParaRPr b="1" sz="140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6543603" y="580496"/>
            <a:ext cx="3692700" cy="37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</a:rPr>
              <a:t>- 이동 순서대로 초록, 파란색 화살표를 번갈아 사용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48" name="Google Shape;48;p7"/>
          <p:cNvSpPr txBox="1"/>
          <p:nvPr>
            <p:ph type="title"/>
          </p:nvPr>
        </p:nvSpPr>
        <p:spPr>
          <a:xfrm>
            <a:off x="6543603" y="1257754"/>
            <a:ext cx="3692700" cy="37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</a:rPr>
              <a:t>- 이동 순서대로 초록, 파란색 화살표를 번갈아 사용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6543599" y="1931530"/>
            <a:ext cx="3692700" cy="37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</a:rPr>
              <a:t>- 해당 동작을 구성하는 이동 거리만 의미,</a:t>
            </a:r>
            <a:br>
              <a:rPr lang="ko" sz="1100">
                <a:solidFill>
                  <a:srgbClr val="000000"/>
                </a:solidFill>
              </a:rPr>
            </a:br>
            <a:r>
              <a:rPr lang="ko" sz="1100">
                <a:solidFill>
                  <a:srgbClr val="000000"/>
                </a:solidFill>
              </a:rPr>
              <a:t>   </a:t>
            </a:r>
            <a:r>
              <a:rPr b="1" lang="ko" sz="11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Idle 자세로 복귀하는 시간은 포함되지 않음</a:t>
            </a:r>
            <a:endParaRPr b="1" sz="110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6543612" y="2612352"/>
            <a:ext cx="3692700" cy="37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</a:rPr>
              <a:t>- 네모난 부분이 시작점, 뾰족한 부분이 공격 방향 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51" name="Google Shape;51;p7"/>
          <p:cNvSpPr txBox="1"/>
          <p:nvPr>
            <p:ph type="title"/>
          </p:nvPr>
        </p:nvSpPr>
        <p:spPr>
          <a:xfrm>
            <a:off x="7933962" y="93725"/>
            <a:ext cx="912000" cy="37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비고</a:t>
            </a:r>
            <a:endParaRPr b="1" sz="140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3242891" y="3284126"/>
            <a:ext cx="2680500" cy="37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</a:rPr>
              <a:t>공격 범위 (효과 범위)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6543612" y="3284126"/>
            <a:ext cx="3692700" cy="37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</a:rPr>
              <a:t>- 필요 시 자유로운 도형 사용 (부채꼴, 실린더 등)</a:t>
            </a:r>
            <a:endParaRPr sz="1100">
              <a:solidFill>
                <a:srgbClr val="000000"/>
              </a:solidFill>
            </a:endParaRPr>
          </a:p>
        </p:txBody>
      </p:sp>
      <p:grpSp>
        <p:nvGrpSpPr>
          <p:cNvPr id="54" name="Google Shape;54;p7"/>
          <p:cNvGrpSpPr/>
          <p:nvPr/>
        </p:nvGrpSpPr>
        <p:grpSpPr>
          <a:xfrm>
            <a:off x="1830831" y="646977"/>
            <a:ext cx="1269325" cy="238137"/>
            <a:chOff x="1537284" y="706610"/>
            <a:chExt cx="1269325" cy="238137"/>
          </a:xfrm>
        </p:grpSpPr>
        <p:cxnSp>
          <p:nvCxnSpPr>
            <p:cNvPr id="55" name="Google Shape;55;p7"/>
            <p:cNvCxnSpPr/>
            <p:nvPr/>
          </p:nvCxnSpPr>
          <p:spPr>
            <a:xfrm flipH="1">
              <a:off x="1537284" y="706610"/>
              <a:ext cx="830400" cy="2274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rgbClr val="00FF00"/>
              </a:solidFill>
              <a:prstDash val="dash"/>
              <a:round/>
              <a:headEnd len="med" w="med" type="oval"/>
              <a:tailEnd len="med" w="med" type="stealth"/>
            </a:ln>
          </p:spPr>
        </p:cxnSp>
        <p:cxnSp>
          <p:nvCxnSpPr>
            <p:cNvPr id="56" name="Google Shape;56;p7"/>
            <p:cNvCxnSpPr/>
            <p:nvPr/>
          </p:nvCxnSpPr>
          <p:spPr>
            <a:xfrm flipH="1">
              <a:off x="1976210" y="717347"/>
              <a:ext cx="830400" cy="2274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rgbClr val="0000FF"/>
              </a:solidFill>
              <a:prstDash val="dash"/>
              <a:round/>
              <a:headEnd len="med" w="med" type="oval"/>
              <a:tailEnd len="med" w="med" type="stealth"/>
            </a:ln>
          </p:spPr>
        </p:cxnSp>
      </p:grpSp>
      <p:grpSp>
        <p:nvGrpSpPr>
          <p:cNvPr id="57" name="Google Shape;57;p7"/>
          <p:cNvGrpSpPr/>
          <p:nvPr/>
        </p:nvGrpSpPr>
        <p:grpSpPr>
          <a:xfrm>
            <a:off x="1830831" y="1325133"/>
            <a:ext cx="1269325" cy="236343"/>
            <a:chOff x="1537284" y="1275051"/>
            <a:chExt cx="1269325" cy="236343"/>
          </a:xfrm>
        </p:grpSpPr>
        <p:cxnSp>
          <p:nvCxnSpPr>
            <p:cNvPr id="58" name="Google Shape;58;p7"/>
            <p:cNvCxnSpPr/>
            <p:nvPr/>
          </p:nvCxnSpPr>
          <p:spPr>
            <a:xfrm flipH="1">
              <a:off x="1537284" y="1275051"/>
              <a:ext cx="830400" cy="2349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rgbClr val="00FF00"/>
              </a:solidFill>
              <a:prstDash val="solid"/>
              <a:round/>
              <a:headEnd len="med" w="med" type="oval"/>
              <a:tailEnd len="med" w="med" type="stealth"/>
            </a:ln>
          </p:spPr>
        </p:cxnSp>
        <p:cxnSp>
          <p:nvCxnSpPr>
            <p:cNvPr id="59" name="Google Shape;59;p7"/>
            <p:cNvCxnSpPr/>
            <p:nvPr/>
          </p:nvCxnSpPr>
          <p:spPr>
            <a:xfrm flipH="1">
              <a:off x="1976210" y="1276494"/>
              <a:ext cx="830400" cy="2349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oval"/>
              <a:tailEnd len="med" w="med" type="stealth"/>
            </a:ln>
          </p:spPr>
        </p:cxnSp>
      </p:grpSp>
      <p:grpSp>
        <p:nvGrpSpPr>
          <p:cNvPr id="60" name="Google Shape;60;p7"/>
          <p:cNvGrpSpPr/>
          <p:nvPr/>
        </p:nvGrpSpPr>
        <p:grpSpPr>
          <a:xfrm>
            <a:off x="1751705" y="1978148"/>
            <a:ext cx="1269394" cy="277865"/>
            <a:chOff x="4725054" y="951720"/>
            <a:chExt cx="1504200" cy="354600"/>
          </a:xfrm>
        </p:grpSpPr>
        <p:cxnSp>
          <p:nvCxnSpPr>
            <p:cNvPr id="61" name="Google Shape;61;p7"/>
            <p:cNvCxnSpPr>
              <a:stCxn id="62" idx="1"/>
            </p:cNvCxnSpPr>
            <p:nvPr/>
          </p:nvCxnSpPr>
          <p:spPr>
            <a:xfrm rot="10800000">
              <a:off x="4725054" y="1129020"/>
              <a:ext cx="740100" cy="0"/>
            </a:xfrm>
            <a:prstGeom prst="straightConnector1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62" name="Google Shape;62;p7"/>
            <p:cNvSpPr/>
            <p:nvPr/>
          </p:nvSpPr>
          <p:spPr>
            <a:xfrm>
              <a:off x="5465154" y="951720"/>
              <a:ext cx="764100" cy="3546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/>
                <a:t>1 m</a:t>
              </a:r>
              <a:endParaRPr b="1" sz="800"/>
            </a:p>
          </p:txBody>
        </p:sp>
      </p:grpSp>
      <p:pic>
        <p:nvPicPr>
          <p:cNvPr id="63" name="Google Shape;6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2165457">
            <a:off x="2101095" y="6030393"/>
            <a:ext cx="644271" cy="62976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 txBox="1"/>
          <p:nvPr/>
        </p:nvSpPr>
        <p:spPr>
          <a:xfrm>
            <a:off x="3242891" y="6180875"/>
            <a:ext cx="2680500" cy="3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발차기 공격 표시</a:t>
            </a:r>
            <a:endParaRPr sz="1100">
              <a:latin typeface="Nunito Sans ExtraLight"/>
              <a:ea typeface="Nunito Sans ExtraLight"/>
              <a:cs typeface="Nunito Sans ExtraLight"/>
              <a:sym typeface="Nunito Sans ExtraLight"/>
            </a:endParaRPr>
          </a:p>
        </p:txBody>
      </p:sp>
      <p:grpSp>
        <p:nvGrpSpPr>
          <p:cNvPr id="65" name="Google Shape;65;p7"/>
          <p:cNvGrpSpPr/>
          <p:nvPr/>
        </p:nvGrpSpPr>
        <p:grpSpPr>
          <a:xfrm>
            <a:off x="2088327" y="4541542"/>
            <a:ext cx="754511" cy="565416"/>
            <a:chOff x="1937922" y="4707185"/>
            <a:chExt cx="925100" cy="693252"/>
          </a:xfrm>
        </p:grpSpPr>
        <p:pic>
          <p:nvPicPr>
            <p:cNvPr id="66" name="Google Shape;66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37922" y="4707185"/>
              <a:ext cx="464674" cy="6932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98347" y="4707185"/>
              <a:ext cx="464674" cy="6932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" name="Google Shape;68;p7"/>
          <p:cNvSpPr txBox="1"/>
          <p:nvPr>
            <p:ph type="title"/>
          </p:nvPr>
        </p:nvSpPr>
        <p:spPr>
          <a:xfrm>
            <a:off x="3242891" y="4638700"/>
            <a:ext cx="2680500" cy="37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</a:rPr>
              <a:t>피격 부위 표시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69" name="Google Shape;69;p7"/>
          <p:cNvSpPr txBox="1"/>
          <p:nvPr>
            <p:ph type="title"/>
          </p:nvPr>
        </p:nvSpPr>
        <p:spPr>
          <a:xfrm>
            <a:off x="6543612" y="4638700"/>
            <a:ext cx="3692700" cy="37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</a:rPr>
              <a:t>- 검은색 : 앞모습	/	흰색 : 뒷모습</a:t>
            </a:r>
            <a:endParaRPr sz="1100">
              <a:solidFill>
                <a:srgbClr val="000000"/>
              </a:solidFill>
            </a:endParaRPr>
          </a:p>
        </p:txBody>
      </p:sp>
      <p:grpSp>
        <p:nvGrpSpPr>
          <p:cNvPr id="70" name="Google Shape;70;p7"/>
          <p:cNvGrpSpPr/>
          <p:nvPr/>
        </p:nvGrpSpPr>
        <p:grpSpPr>
          <a:xfrm>
            <a:off x="1538206" y="5381073"/>
            <a:ext cx="1854525" cy="469952"/>
            <a:chOff x="1598500" y="6173198"/>
            <a:chExt cx="1854525" cy="469952"/>
          </a:xfrm>
        </p:grpSpPr>
        <p:sp>
          <p:nvSpPr>
            <p:cNvPr id="71" name="Google Shape;71;p7"/>
            <p:cNvSpPr/>
            <p:nvPr/>
          </p:nvSpPr>
          <p:spPr>
            <a:xfrm>
              <a:off x="1598500" y="6176350"/>
              <a:ext cx="830400" cy="466800"/>
            </a:xfrm>
            <a:prstGeom prst="curvedRight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 flipH="1">
              <a:off x="2622625" y="6173198"/>
              <a:ext cx="830400" cy="466800"/>
            </a:xfrm>
            <a:prstGeom prst="curvedRight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7"/>
          <p:cNvSpPr txBox="1"/>
          <p:nvPr>
            <p:ph type="title"/>
          </p:nvPr>
        </p:nvSpPr>
        <p:spPr>
          <a:xfrm>
            <a:off x="3242891" y="5430499"/>
            <a:ext cx="2680500" cy="37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</a:rPr>
              <a:t>턴을 하는 표시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6543612" y="5430499"/>
            <a:ext cx="3692700" cy="37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000000"/>
                </a:solidFill>
              </a:rPr>
              <a:t>- 특별한 설명이 없으면 방향대로 360도 도는 동작</a:t>
            </a:r>
            <a:endParaRPr sz="1100">
              <a:solidFill>
                <a:srgbClr val="000000"/>
              </a:solidFill>
            </a:endParaRPr>
          </a:p>
        </p:txBody>
      </p:sp>
      <p:grpSp>
        <p:nvGrpSpPr>
          <p:cNvPr id="75" name="Google Shape;75;p7"/>
          <p:cNvGrpSpPr/>
          <p:nvPr/>
        </p:nvGrpSpPr>
        <p:grpSpPr>
          <a:xfrm>
            <a:off x="2007461" y="3291626"/>
            <a:ext cx="916042" cy="356100"/>
            <a:chOff x="-1302414" y="1854363"/>
            <a:chExt cx="916042" cy="356100"/>
          </a:xfrm>
        </p:grpSpPr>
        <p:sp>
          <p:nvSpPr>
            <p:cNvPr id="76" name="Google Shape;76;p7"/>
            <p:cNvSpPr/>
            <p:nvPr/>
          </p:nvSpPr>
          <p:spPr>
            <a:xfrm rot="-2046">
              <a:off x="-1302414" y="1940015"/>
              <a:ext cx="504000" cy="184800"/>
            </a:xfrm>
            <a:prstGeom prst="rect">
              <a:avLst/>
            </a:prstGeom>
            <a:solidFill>
              <a:srgbClr val="FF0000">
                <a:alpha val="55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-743072" y="1854363"/>
              <a:ext cx="356700" cy="356100"/>
            </a:xfrm>
            <a:prstGeom prst="ellipse">
              <a:avLst/>
            </a:prstGeom>
            <a:solidFill>
              <a:srgbClr val="FF0000">
                <a:alpha val="55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" name="Google Shape;78;p7"/>
          <p:cNvGrpSpPr/>
          <p:nvPr/>
        </p:nvGrpSpPr>
        <p:grpSpPr>
          <a:xfrm>
            <a:off x="1985211" y="2642952"/>
            <a:ext cx="960594" cy="309900"/>
            <a:chOff x="-1017977" y="1238227"/>
            <a:chExt cx="960594" cy="309900"/>
          </a:xfrm>
        </p:grpSpPr>
        <p:sp>
          <p:nvSpPr>
            <p:cNvPr id="79" name="Google Shape;79;p7"/>
            <p:cNvSpPr/>
            <p:nvPr/>
          </p:nvSpPr>
          <p:spPr>
            <a:xfrm rot="-5400000">
              <a:off x="-778639" y="1096513"/>
              <a:ext cx="114650" cy="593325"/>
            </a:xfrm>
            <a:prstGeom prst="flowChartOffpageConnector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-367282" y="1238227"/>
              <a:ext cx="309900" cy="309900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 txBox="1"/>
          <p:nvPr/>
        </p:nvSpPr>
        <p:spPr>
          <a:xfrm>
            <a:off x="417625" y="757650"/>
            <a:ext cx="3486300" cy="29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기획자가 표현해줘야 할 요소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이동 방향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이동 시간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이동 거리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콜리젼 범위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발 위치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공격 궤적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총 시간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점프 높이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5051" y="4421124"/>
            <a:ext cx="2134125" cy="218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/>
        </p:nvSpPr>
        <p:spPr>
          <a:xfrm>
            <a:off x="526550" y="507025"/>
            <a:ext cx="111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가이드라인</a:t>
            </a:r>
            <a:endParaRPr/>
          </a:p>
        </p:txBody>
      </p:sp>
      <p:pic>
        <p:nvPicPr>
          <p:cNvPr id="92" name="Google Shape;9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975" y="1001125"/>
            <a:ext cx="8987176" cy="564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/>
          <p:nvPr/>
        </p:nvSpPr>
        <p:spPr>
          <a:xfrm>
            <a:off x="526550" y="507025"/>
            <a:ext cx="111159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액션 실행 순서 표기법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한 동작을 구성하는 요소 : 이동 / </a:t>
            </a:r>
            <a:r>
              <a:rPr lang="ko"/>
              <a:t> 공격 방향 / 공격 범위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각 요소의 순서를 인식할 수 있도록 작성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148" y="1758250"/>
            <a:ext cx="3458103" cy="29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4851" y="1758250"/>
            <a:ext cx="2888373" cy="1469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1350" y="3227452"/>
            <a:ext cx="2888374" cy="1437973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 txBox="1"/>
          <p:nvPr/>
        </p:nvSpPr>
        <p:spPr>
          <a:xfrm>
            <a:off x="887600" y="4730450"/>
            <a:ext cx="294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&lt;</a:t>
            </a:r>
            <a:r>
              <a:rPr b="1" lang="ko" sz="1200"/>
              <a:t>이동 설명 예시&gt;</a:t>
            </a:r>
            <a:endParaRPr b="1" sz="1200"/>
          </a:p>
        </p:txBody>
      </p:sp>
      <p:sp>
        <p:nvSpPr>
          <p:cNvPr id="102" name="Google Shape;102;p10"/>
          <p:cNvSpPr txBox="1"/>
          <p:nvPr/>
        </p:nvSpPr>
        <p:spPr>
          <a:xfrm>
            <a:off x="4554888" y="4730450"/>
            <a:ext cx="202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&lt;공격 방향 설명 예시&gt;</a:t>
            </a:r>
            <a:endParaRPr b="1" sz="1200"/>
          </a:p>
        </p:txBody>
      </p:sp>
      <p:pic>
        <p:nvPicPr>
          <p:cNvPr id="103" name="Google Shape;103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8325" y="1758250"/>
            <a:ext cx="2888374" cy="2882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0"/>
          <p:cNvSpPr txBox="1"/>
          <p:nvPr/>
        </p:nvSpPr>
        <p:spPr>
          <a:xfrm>
            <a:off x="7508363" y="4730450"/>
            <a:ext cx="202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&lt;공격 범위 설명 예시&gt;</a:t>
            </a:r>
            <a:endParaRPr b="1"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 txBox="1"/>
          <p:nvPr/>
        </p:nvSpPr>
        <p:spPr>
          <a:xfrm>
            <a:off x="526550" y="507025"/>
            <a:ext cx="11115900" cy="52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피격 모션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같은 강도(weak, strong) 의 피격 리액션은 재생 시간과 이동 값이 동일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ko"/>
              <a:t>권장 사항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피격 시 이동 값이 없는 리액션 모션은 전후좌우를 하나의 페이지로 설명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피격 시 이동 값이 있는 리액션은 방향별로 페이지를 나눠서 설명</a:t>
            </a:r>
            <a:endParaRPr/>
          </a:p>
          <a:p>
            <a: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방향과 강도가 같은 피격 리액션은 하나의 페이지에 설명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이동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방향, 캐릭터 크기, 캐릭터 등급에 상관없이 모든 캐릭터의 이동속도는 동일. (</a:t>
            </a:r>
            <a:r>
              <a:rPr lang="ko" u="sng">
                <a:solidFill>
                  <a:schemeClr val="hlink"/>
                </a:solidFill>
                <a:hlinkClick r:id="rId3"/>
              </a:rPr>
              <a:t>해당 문서 참조</a:t>
            </a:r>
            <a:r>
              <a:rPr lang="ko"/>
              <a:t>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단, 캐릭터별로 시작 발과 끝 발이 다를 수도 있어서 해당 부분은 영상 체크 필요.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0" name="Google Shape;110;p11"/>
          <p:cNvGraphicFramePr/>
          <p:nvPr/>
        </p:nvGraphicFramePr>
        <p:xfrm>
          <a:off x="2339625" y="269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{1BC75F24-15E9-4CD4-8AE6-16DFB2675350}</a:tableStyleId>
              </a:tblPr>
              <a:tblGrid>
                <a:gridCol w="887400"/>
                <a:gridCol w="1330750"/>
                <a:gridCol w="1489075"/>
                <a:gridCol w="1489075"/>
              </a:tblGrid>
              <a:tr h="388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weak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strong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튕겨내기 피격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8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프레임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8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이동 값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/>
          <p:nvPr/>
        </p:nvSpPr>
        <p:spPr>
          <a:xfrm>
            <a:off x="526550" y="507025"/>
            <a:ext cx="11115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회피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방향, 캐릭터 크기, 캐릭터 등급에 상관없이 모든 캐릭터의 회피 이동속도와 거리는 동일.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단, 캐릭터별로 시작 발과 끝 발이 다를 수도 있어서 해당 부분은 영상 체크 필요.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6" name="Google Shape;116;p12"/>
          <p:cNvGraphicFramePr/>
          <p:nvPr/>
        </p:nvGraphicFramePr>
        <p:xfrm>
          <a:off x="2295250" y="205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{1BC75F24-15E9-4CD4-8AE6-16DFB2675350}</a:tableStyleId>
              </a:tblPr>
              <a:tblGrid>
                <a:gridCol w="1243825"/>
                <a:gridCol w="1865275"/>
              </a:tblGrid>
              <a:tr h="388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회피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8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프레임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45(+15 아이들 회귀)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8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이동 값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250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7" name="Google Shape;117;p12"/>
          <p:cNvSpPr txBox="1"/>
          <p:nvPr/>
        </p:nvSpPr>
        <p:spPr>
          <a:xfrm>
            <a:off x="526550" y="3778425"/>
            <a:ext cx="111159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공격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방향, 캐릭터 크기, 캐릭터 등급에 상관없이 모든 캐릭터의 공격 타격지점까지의 이동거리는 모두 동일하다.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단, 캐릭터 별로 이동시간과 끝 발의 위치가 다를 수도 있어서 해당 부분은 영상 체크 필요.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8" name="Google Shape;118;p12"/>
          <p:cNvGraphicFramePr/>
          <p:nvPr/>
        </p:nvGraphicFramePr>
        <p:xfrm>
          <a:off x="2295250" y="532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{1BC75F24-15E9-4CD4-8AE6-16DFB2675350}</a:tableStyleId>
              </a:tblPr>
              <a:tblGrid>
                <a:gridCol w="1126400"/>
                <a:gridCol w="1810200"/>
                <a:gridCol w="1810200"/>
                <a:gridCol w="1810200"/>
              </a:tblGrid>
              <a:tr h="388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일반 공격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숏대쉬 공격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롱대쉬 공격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8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이동 거리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/>
          <p:nvPr/>
        </p:nvSpPr>
        <p:spPr>
          <a:xfrm>
            <a:off x="526550" y="507025"/>
            <a:ext cx="11115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상태이상 피격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방향, 캐릭터 크기, 캐릭터 등급에 상관없이 모든 캐릭터의 상태이상 피격 시간은 동일.</a:t>
            </a:r>
            <a:endParaRPr/>
          </a:p>
        </p:txBody>
      </p:sp>
      <p:graphicFrame>
        <p:nvGraphicFramePr>
          <p:cNvPr id="124" name="Google Shape;124;p13"/>
          <p:cNvGraphicFramePr/>
          <p:nvPr/>
        </p:nvGraphicFramePr>
        <p:xfrm>
          <a:off x="2333075" y="172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{1BC75F24-15E9-4CD4-8AE6-16DFB2675350}</a:tableStyleId>
              </a:tblPr>
              <a:tblGrid>
                <a:gridCol w="823825"/>
                <a:gridCol w="1635800"/>
                <a:gridCol w="1635800"/>
                <a:gridCol w="1635800"/>
              </a:tblGrid>
              <a:tr h="388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기절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그로기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수면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start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15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loop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60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60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60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end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5" name="Google Shape;125;p13"/>
          <p:cNvSpPr txBox="1"/>
          <p:nvPr/>
        </p:nvSpPr>
        <p:spPr>
          <a:xfrm>
            <a:off x="526550" y="3551525"/>
            <a:ext cx="111159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특수공격 피격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방향, 캐릭터 크기, 캐릭터 등급에 상관없이 모든 캐릭터의 특수 공격 피격의 재생시간과 이동값은 동일.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6" name="Google Shape;126;p13"/>
          <p:cNvGraphicFramePr/>
          <p:nvPr/>
        </p:nvGraphicFramePr>
        <p:xfrm>
          <a:off x="473625" y="494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{1BC75F24-15E9-4CD4-8AE6-16DFB2675350}</a:tableStyleId>
              </a:tblPr>
              <a:tblGrid>
                <a:gridCol w="916925"/>
                <a:gridCol w="1162825"/>
                <a:gridCol w="1162825"/>
                <a:gridCol w="1162825"/>
                <a:gridCol w="1162825"/>
                <a:gridCol w="1162825"/>
                <a:gridCol w="1162825"/>
                <a:gridCol w="1162825"/>
                <a:gridCol w="1162825"/>
                <a:gridCol w="1162825"/>
              </a:tblGrid>
              <a:tr h="55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넉다운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에어본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넉백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니다운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니다운 B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니다운 F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경직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관통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넉다운 피격(관통)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0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재생 시간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180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210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65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180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120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120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이야기가 필요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70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0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이동 값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400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/>
          <p:nvPr>
            <p:ph type="title"/>
          </p:nvPr>
        </p:nvSpPr>
        <p:spPr>
          <a:xfrm>
            <a:off x="415600" y="1955242"/>
            <a:ext cx="11360700" cy="2947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A61C00"/>
                </a:solidFill>
                <a:latin typeface="Nunito Sans"/>
                <a:ea typeface="Nunito Sans"/>
                <a:cs typeface="Nunito Sans"/>
                <a:sym typeface="Nunito Sans"/>
              </a:rPr>
              <a:t>범례</a:t>
            </a:r>
            <a:endParaRPr b="1">
              <a:solidFill>
                <a:srgbClr val="A61C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사용 예시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XN - CINEMA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